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swald Medium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Oswald Light"/>
      <p:regular r:id="rId22"/>
      <p:bold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Oswald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Oswald-regular.fntdata"/><Relationship Id="rId23" Type="http://schemas.openxmlformats.org/officeDocument/2006/relationships/font" Target="fonts/Oswald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Medium-bold.fntdata"/><Relationship Id="rId16" Type="http://schemas.openxmlformats.org/officeDocument/2006/relationships/font" Target="fonts/OswaldMedium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39ceca0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e39ceca0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e39ceca0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e39ceca0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e39ceca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e39ceca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e39ceca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e39ceca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Dane mapowane na PKD 2025. Główny zakres analizy na poziomie sekcji i działów. Model danych przygotowany na dowolny poziom kodów PKD zgodnie z dostępnością danych źródłowych.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e3558bb0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e3558bb0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e3558bb0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e3558bb0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e39ceca0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e39ceca0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39ceca0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39ceca0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39ceca0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39ceca0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e39ceca0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e39ceca0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</a:t>
            </a:r>
            <a:endParaRPr sz="1300">
              <a:solidFill>
                <a:srgbClr val="E2E4EB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 </a:t>
            </a:r>
            <a:r>
              <a:rPr lang="pl" sz="1300">
                <a:solidFill>
                  <a:srgbClr val="B3392E"/>
                </a:solidFill>
                <a:latin typeface="Oswald Light"/>
                <a:ea typeface="Oswald Light"/>
                <a:cs typeface="Oswald Light"/>
                <a:sym typeface="Oswald Light"/>
              </a:rPr>
              <a:t>--the_end “questions?”</a:t>
            </a:r>
            <a:endParaRPr sz="1300">
              <a:solidFill>
                <a:srgbClr val="B3392E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6425275" y="1081150"/>
            <a:ext cx="2475300" cy="1247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985300" y="1152475"/>
            <a:ext cx="28470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Architektura modułowa i s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kalowalność - podejście oparte na konfiguracji klas procesorów do dodawania nowych źródeł danych</a:t>
            </a:r>
            <a:b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</a:b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55"/>
              <a:buFont typeface="Arial"/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model przygotowany na zbieranie analiz na 6 różnych poziomach granularności (sekcja, dział, grupa, klasa, podklasa, ogółem - Polska)</a:t>
            </a: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-8" y="104470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253568" y="1545278"/>
            <a:ext cx="18501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Średnia ważona</a:t>
            </a:r>
            <a:endParaRPr sz="1000"/>
          </a:p>
        </p:txBody>
      </p:sp>
      <p:sp>
        <p:nvSpPr>
          <p:cNvPr id="75" name="Google Shape;75;p16"/>
          <p:cNvSpPr/>
          <p:nvPr/>
        </p:nvSpPr>
        <p:spPr>
          <a:xfrm>
            <a:off x="2484511" y="104470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3810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Ensemble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714308" y="229815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Monte Carlo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59768" y="232233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TOPSIS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78" name="Google Shape;78;p16"/>
          <p:cNvCxnSpPr>
            <a:stCxn id="75" idx="2"/>
            <a:endCxn id="76" idx="0"/>
          </p:cNvCxnSpPr>
          <p:nvPr/>
        </p:nvCxnSpPr>
        <p:spPr>
          <a:xfrm flipH="1" rot="-5400000">
            <a:off x="3963061" y="777708"/>
            <a:ext cx="810900" cy="2229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6"/>
          <p:cNvCxnSpPr>
            <a:stCxn id="77" idx="0"/>
            <a:endCxn id="75" idx="2"/>
          </p:cNvCxnSpPr>
          <p:nvPr/>
        </p:nvCxnSpPr>
        <p:spPr>
          <a:xfrm rot="-5400000">
            <a:off x="1723618" y="792334"/>
            <a:ext cx="835200" cy="2224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6"/>
          <p:cNvCxnSpPr>
            <a:stCxn id="81" idx="0"/>
            <a:endCxn id="75" idx="2"/>
          </p:cNvCxnSpPr>
          <p:nvPr/>
        </p:nvCxnSpPr>
        <p:spPr>
          <a:xfrm rot="-5400000">
            <a:off x="2587418" y="2153286"/>
            <a:ext cx="133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/>
          <p:nvPr/>
        </p:nvSpPr>
        <p:spPr>
          <a:xfrm>
            <a:off x="2484518" y="282003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VIKOR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99318" y="2820033"/>
            <a:ext cx="1850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bliska idealnego modelu</a:t>
            </a:r>
            <a:endParaRPr sz="10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328818" y="3345308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kompromisu między wieloma kryteriami (ważna przy konfliktowych miernikach finansowych)</a:t>
            </a:r>
            <a:endParaRPr sz="10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37843" y="2820033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odporności, czyli włożenie kija w szprychy</a:t>
            </a:r>
            <a:endParaRPr sz="1000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Algorytm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rankingowy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260000" y="360499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891200" y="35754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Wykonano kilka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milionów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eksperymentów, z których wynika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920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plików wynikowych,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automatycznie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wczytywanych i demonstrowanych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na raporcie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79" y="167825"/>
            <a:ext cx="4568220" cy="127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 title="3-AnalizaMeto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325" y="1241675"/>
            <a:ext cx="7865098" cy="39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64125" y="964300"/>
            <a:ext cx="3909600" cy="1064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-17825" y="1011450"/>
            <a:ext cx="4697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filtrowanie metod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wybór Sekcji/Działów (poziom analizy)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 title="4-AnalizaJakosci-TOPSISvsVIKOR.png"/>
          <p:cNvPicPr preferRelativeResize="0"/>
          <p:nvPr/>
        </p:nvPicPr>
        <p:blipFill rotWithShape="1">
          <a:blip r:embed="rId5">
            <a:alphaModFix/>
          </a:blip>
          <a:srcRect b="0" l="9485" r="0" t="5669"/>
          <a:stretch/>
        </p:blipFill>
        <p:spPr>
          <a:xfrm>
            <a:off x="333475" y="984525"/>
            <a:ext cx="5037573" cy="26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5-AnalizaJakosci-Korelacje.png"/>
          <p:cNvPicPr preferRelativeResize="0"/>
          <p:nvPr/>
        </p:nvPicPr>
        <p:blipFill rotWithShape="1">
          <a:blip r:embed="rId6">
            <a:alphaModFix/>
          </a:blip>
          <a:srcRect b="0" l="9469" r="0" t="5855"/>
          <a:stretch/>
        </p:blipFill>
        <p:spPr>
          <a:xfrm>
            <a:off x="3467600" y="1993275"/>
            <a:ext cx="5532524" cy="28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 title="6-Wynik-Trendy.png"/>
          <p:cNvPicPr preferRelativeResize="0"/>
          <p:nvPr/>
        </p:nvPicPr>
        <p:blipFill rotWithShape="1">
          <a:blip r:embed="rId5">
            <a:alphaModFix/>
          </a:blip>
          <a:srcRect b="0" l="9360" r="459" t="5731"/>
          <a:stretch/>
        </p:blipFill>
        <p:spPr>
          <a:xfrm>
            <a:off x="262250" y="999725"/>
            <a:ext cx="6007450" cy="34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83425"/>
            <a:ext cx="4454599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dane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628025" y="118750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259225" y="115792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Dalsza augmentacja na danych otwartych: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rating branżowy,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zmienność cen surowców,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koszty paliwa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urodzenia, zgony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dochód vs inflacja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popyt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Ilość małżeństw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mapowanie na województwa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Ogólne dane statystyczne takie jak: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Poziom zadowolenia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Dojrzałość zarządcza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Polityka kadrowa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Stabilność zatrudnienia pracowników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4625595" y="119261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4343845" y="114368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Inne źródła (czasami wymagające dostępu):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NBP,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Hurtownia danych CEiDG,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pełen dostęp do bazy REGON (średni czas funkcjonowania firm, ilość zmian w zarządzie firmy, wypłaty dla wspólników, dywidendy),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Eurostat,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Opinie firm z portali pracy,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giełdowe zmapowane po REGON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Raportowanie ESG,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Trendy z Google Trends / Yahoo,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o przetargach zmapowane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Linkedin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analizy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628025" y="188374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38" name="Google Shape;138;p21"/>
          <p:cNvSpPr txBox="1"/>
          <p:nvPr>
            <p:ph idx="4294967295" type="body"/>
          </p:nvPr>
        </p:nvSpPr>
        <p:spPr>
          <a:xfrm>
            <a:off x="1259225" y="185416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Kategoryzacja i mapowanie 2D/3D: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klasyfikacja macierzy BCG dojnej krowy, gwiazdy, psy, znaki zapytania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oznaczenie rynków, branż wschodzących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625600" y="1888850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4343850" y="18399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Modelowanie scenariuszowe: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scenariusz bazowy NBP / EBC,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pesymistyczny (recesyjny),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optymistyczny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